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64" r:id="rId6"/>
    <p:sldId id="263" r:id="rId7"/>
    <p:sldId id="266" r:id="rId8"/>
    <p:sldId id="260" r:id="rId9"/>
    <p:sldId id="259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11E"/>
    <a:srgbClr val="BE3405"/>
    <a:srgbClr val="0E6672"/>
    <a:srgbClr val="A4B8B6"/>
    <a:srgbClr val="D6BEA6"/>
    <a:srgbClr val="C5B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266EC-4FAE-44C0-AB9E-DB4079E9BFBB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C94-1EF3-4690-A36D-410998AB00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384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04C94-1EF3-4690-A36D-410998AB008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7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04C94-1EF3-4690-A36D-410998AB008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71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04C94-1EF3-4690-A36D-410998AB008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71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04C94-1EF3-4690-A36D-410998AB008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71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54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30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844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09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54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79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56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9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90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2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B8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155FA-37DB-4899-871B-FD6D67977358}" type="datetimeFigureOut">
              <a:rPr lang="en-US" smtClean="0"/>
              <a:pPr/>
              <a:t>6/14/2013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BFA26-01FA-4427-B46A-50E80B47E3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8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B8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BE3405"/>
                </a:solidFill>
                <a:ea typeface="Adobe Fan Heiti Std B" pitchFamily="34" charset="-128"/>
              </a:rPr>
              <a:t>MetroWest</a:t>
            </a:r>
            <a:r>
              <a:rPr lang="en-US" b="1" dirty="0" smtClean="0">
                <a:solidFill>
                  <a:srgbClr val="BE3405"/>
                </a:solidFill>
                <a:ea typeface="Adobe Fan Heiti Std B" pitchFamily="34" charset="-128"/>
              </a:rPr>
              <a:t> Medical Center</a:t>
            </a:r>
            <a:endParaRPr lang="en-US" b="1" dirty="0">
              <a:solidFill>
                <a:srgbClr val="BE3405"/>
              </a:solidFill>
              <a:ea typeface="Adobe Fan Heiti Std B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2600" y="3886200"/>
            <a:ext cx="4267200" cy="2438400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dirty="0" smtClean="0">
                <a:solidFill>
                  <a:srgbClr val="BE3405"/>
                </a:solidFill>
              </a:rPr>
              <a:t>Residents</a:t>
            </a:r>
          </a:p>
          <a:p>
            <a:pPr algn="r"/>
            <a:endParaRPr lang="en-US" dirty="0">
              <a:solidFill>
                <a:srgbClr val="BE3405"/>
              </a:solidFill>
            </a:endParaRPr>
          </a:p>
          <a:p>
            <a:pPr algn="r"/>
            <a:r>
              <a:rPr lang="en-US" dirty="0" smtClean="0">
                <a:solidFill>
                  <a:srgbClr val="BE3405"/>
                </a:solidFill>
              </a:rPr>
              <a:t>Infection Control</a:t>
            </a:r>
          </a:p>
          <a:p>
            <a:pPr algn="r"/>
            <a:r>
              <a:rPr lang="en-US" dirty="0" smtClean="0">
                <a:solidFill>
                  <a:srgbClr val="BE3405"/>
                </a:solidFill>
              </a:rPr>
              <a:t>ID service</a:t>
            </a:r>
          </a:p>
          <a:p>
            <a:pPr algn="r"/>
            <a:endParaRPr lang="en-US" dirty="0">
              <a:solidFill>
                <a:srgbClr val="FF0000"/>
              </a:solidFill>
            </a:endParaRPr>
          </a:p>
          <a:p>
            <a:pPr algn="r"/>
            <a:r>
              <a:rPr lang="en-US" dirty="0" smtClean="0">
                <a:solidFill>
                  <a:srgbClr val="A4B8B6"/>
                </a:solidFill>
              </a:rPr>
              <a:t>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514600" y="3886200"/>
            <a:ext cx="64008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3E311E"/>
                </a:solidFill>
              </a:rPr>
              <a:t>Felipe </a:t>
            </a:r>
            <a:r>
              <a:rPr lang="en-US" dirty="0" err="1" smtClean="0">
                <a:solidFill>
                  <a:srgbClr val="3E311E"/>
                </a:solidFill>
              </a:rPr>
              <a:t>Barbosa,MD</a:t>
            </a:r>
            <a:endParaRPr lang="en-US" dirty="0" smtClean="0">
              <a:solidFill>
                <a:srgbClr val="3E311E"/>
              </a:solidFill>
            </a:endParaRPr>
          </a:p>
          <a:p>
            <a:pPr algn="l"/>
            <a:r>
              <a:rPr lang="en-US" dirty="0" err="1" smtClean="0">
                <a:solidFill>
                  <a:srgbClr val="3E311E"/>
                </a:solidFill>
              </a:rPr>
              <a:t>Jungwoon</a:t>
            </a:r>
            <a:r>
              <a:rPr lang="en-US" dirty="0" smtClean="0">
                <a:solidFill>
                  <a:srgbClr val="3E311E"/>
                </a:solidFill>
              </a:rPr>
              <a:t> </a:t>
            </a:r>
            <a:r>
              <a:rPr lang="en-US" dirty="0" err="1" smtClean="0">
                <a:solidFill>
                  <a:srgbClr val="3E311E"/>
                </a:solidFill>
              </a:rPr>
              <a:t>Yoon,MD</a:t>
            </a:r>
            <a:endParaRPr lang="en-US" dirty="0" smtClean="0">
              <a:solidFill>
                <a:srgbClr val="3E311E"/>
              </a:solidFill>
            </a:endParaRPr>
          </a:p>
          <a:p>
            <a:pPr algn="l"/>
            <a:r>
              <a:rPr lang="en-US" dirty="0" smtClean="0">
                <a:solidFill>
                  <a:srgbClr val="3E311E"/>
                </a:solidFill>
              </a:rPr>
              <a:t>Gail </a:t>
            </a:r>
            <a:r>
              <a:rPr lang="en-US" dirty="0" err="1" smtClean="0">
                <a:solidFill>
                  <a:srgbClr val="3E311E"/>
                </a:solidFill>
              </a:rPr>
              <a:t>Cormier,RN</a:t>
            </a:r>
            <a:endParaRPr lang="en-US" dirty="0" smtClean="0">
              <a:solidFill>
                <a:srgbClr val="3E311E"/>
              </a:solidFill>
            </a:endParaRPr>
          </a:p>
          <a:p>
            <a:pPr algn="l"/>
            <a:r>
              <a:rPr lang="en-US" dirty="0" err="1" smtClean="0">
                <a:solidFill>
                  <a:srgbClr val="3E311E"/>
                </a:solidFill>
              </a:rPr>
              <a:t>Chinhak</a:t>
            </a:r>
            <a:r>
              <a:rPr lang="en-US" dirty="0" smtClean="0">
                <a:solidFill>
                  <a:srgbClr val="3E311E"/>
                </a:solidFill>
              </a:rPr>
              <a:t> </a:t>
            </a:r>
            <a:r>
              <a:rPr lang="en-US" dirty="0" err="1" smtClean="0">
                <a:solidFill>
                  <a:srgbClr val="3E311E"/>
                </a:solidFill>
              </a:rPr>
              <a:t>Chun,MD</a:t>
            </a:r>
            <a:endParaRPr lang="en-US" dirty="0" smtClean="0">
              <a:solidFill>
                <a:srgbClr val="3E311E"/>
              </a:solidFill>
            </a:endParaRPr>
          </a:p>
          <a:p>
            <a:pPr algn="l"/>
            <a:r>
              <a:rPr lang="en-US" dirty="0" smtClean="0">
                <a:solidFill>
                  <a:srgbClr val="3E311E"/>
                </a:solidFill>
              </a:rPr>
              <a:t>Thomas Treadwell, MD</a:t>
            </a:r>
          </a:p>
          <a:p>
            <a:pPr algn="l"/>
            <a:r>
              <a:rPr lang="en-US" dirty="0" err="1" smtClean="0">
                <a:solidFill>
                  <a:srgbClr val="3E311E"/>
                </a:solidFill>
              </a:rPr>
              <a:t>Nikolaos</a:t>
            </a:r>
            <a:r>
              <a:rPr lang="en-US" dirty="0" smtClean="0">
                <a:solidFill>
                  <a:srgbClr val="3E311E"/>
                </a:solidFill>
              </a:rPr>
              <a:t> </a:t>
            </a:r>
            <a:r>
              <a:rPr lang="en-US" dirty="0" err="1" smtClean="0">
                <a:solidFill>
                  <a:srgbClr val="3E311E"/>
                </a:solidFill>
              </a:rPr>
              <a:t>Mavrogiorgos,MD</a:t>
            </a:r>
            <a:endParaRPr lang="en-US" dirty="0">
              <a:solidFill>
                <a:srgbClr val="3E31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05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Accurate diagnosis of urinary tract infection</a:t>
            </a:r>
          </a:p>
          <a:p>
            <a:r>
              <a:rPr lang="en-US" dirty="0" smtClean="0"/>
              <a:t>Avoid unwarranted use of antibiotic</a:t>
            </a:r>
          </a:p>
          <a:p>
            <a:r>
              <a:rPr lang="en-US" dirty="0" smtClean="0"/>
              <a:t>Appropriate choice of antibiotic if indicated</a:t>
            </a:r>
          </a:p>
          <a:p>
            <a:r>
              <a:rPr lang="en-US" dirty="0" smtClean="0"/>
              <a:t>Dispel myths</a:t>
            </a:r>
          </a:p>
          <a:p>
            <a:pPr lvl="1"/>
            <a:r>
              <a:rPr lang="en-US" dirty="0" smtClean="0"/>
              <a:t>Delirium, confusion, falls, and myriads of nonspecific conditions attributed to the urinary tract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smtClean="0">
                <a:solidFill>
                  <a:srgbClr val="BE3405"/>
                </a:solidFill>
              </a:rPr>
              <a:t>Goals</a:t>
            </a:r>
            <a:endParaRPr lang="en-US" b="1" dirty="0">
              <a:solidFill>
                <a:srgbClr val="BE3405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BE3405"/>
                </a:solidFill>
              </a:rPr>
              <a:t>What we did</a:t>
            </a:r>
            <a:endParaRPr lang="en-US" b="1" dirty="0">
              <a:solidFill>
                <a:srgbClr val="BE340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Staff education: ER, residents, </a:t>
            </a:r>
            <a:r>
              <a:rPr lang="en-US" dirty="0" smtClean="0"/>
              <a:t>hospitalists, </a:t>
            </a:r>
            <a:r>
              <a:rPr lang="en-US" dirty="0" smtClean="0"/>
              <a:t>and attending physicians</a:t>
            </a:r>
          </a:p>
          <a:p>
            <a:pPr lvl="1"/>
            <a:r>
              <a:rPr lang="en-US" dirty="0" smtClean="0"/>
              <a:t>Education about the symptoms of urinary tract infection</a:t>
            </a:r>
          </a:p>
          <a:p>
            <a:pPr lvl="1"/>
            <a:r>
              <a:rPr lang="en-US" dirty="0" smtClean="0"/>
              <a:t>Education campaign about not “treating” abnormal Urinalysis and urine culture without the symptoms</a:t>
            </a:r>
          </a:p>
          <a:p>
            <a:r>
              <a:rPr lang="en-US" dirty="0" smtClean="0"/>
              <a:t>Limit availability of reflex urine cultures</a:t>
            </a:r>
          </a:p>
          <a:p>
            <a:r>
              <a:rPr lang="en-US" i="1" dirty="0" smtClean="0"/>
              <a:t>C. diff </a:t>
            </a:r>
            <a:r>
              <a:rPr lang="en-US" dirty="0" smtClean="0"/>
              <a:t>case tracing</a:t>
            </a:r>
          </a:p>
          <a:p>
            <a:r>
              <a:rPr lang="en-US" dirty="0" smtClean="0"/>
              <a:t>CAUTI bundles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56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BE3405"/>
                </a:solidFill>
              </a:rPr>
              <a:t>Preliminary results</a:t>
            </a:r>
            <a:endParaRPr lang="en-US" b="1" dirty="0">
              <a:solidFill>
                <a:srgbClr val="BE3405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286000" y="1828800"/>
            <a:ext cx="5105400" cy="304800"/>
          </a:xfrm>
          <a:ln w="19050">
            <a:noFill/>
          </a:ln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1800" dirty="0" smtClean="0"/>
              <a:t>Distribution of 81 patients treated for UTI</a:t>
            </a:r>
          </a:p>
          <a:p>
            <a:endParaRPr lang="en-US" sz="1800" dirty="0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1976438" y="2133600"/>
            <a:ext cx="5414962" cy="0"/>
          </a:xfrm>
          <a:prstGeom prst="line">
            <a:avLst/>
          </a:prstGeom>
          <a:ln w="12700">
            <a:solidFill>
              <a:srgbClr val="3E31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7" name="Picture 6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5849937" cy="423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64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BE3405"/>
                </a:solidFill>
              </a:rPr>
              <a:t>Preliminary results</a:t>
            </a:r>
            <a:endParaRPr lang="en-US" b="1" dirty="0">
              <a:solidFill>
                <a:srgbClr val="BE3405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9163" y="1600200"/>
            <a:ext cx="2514600" cy="609600"/>
          </a:xfrm>
          <a:ln w="19050">
            <a:noFill/>
          </a:ln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1800" dirty="0" smtClean="0"/>
              <a:t>Patient origin or destination</a:t>
            </a:r>
          </a:p>
          <a:p>
            <a:endParaRPr lang="en-US" sz="1800" dirty="0"/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87078"/>
            <a:ext cx="2824163" cy="375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2825406" cy="375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Content Placeholder 2"/>
          <p:cNvSpPr txBox="1">
            <a:spLocks/>
          </p:cNvSpPr>
          <p:nvPr/>
        </p:nvSpPr>
        <p:spPr>
          <a:xfrm>
            <a:off x="5035206" y="1600200"/>
            <a:ext cx="2514600" cy="60960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dirty="0" smtClean="0"/>
              <a:t>Patient presented</a:t>
            </a:r>
          </a:p>
          <a:p>
            <a:pPr marL="0" indent="0" algn="r">
              <a:buFont typeface="Arial" pitchFamily="34" charset="0"/>
              <a:buNone/>
            </a:pPr>
            <a:r>
              <a:rPr lang="en-US" dirty="0" smtClean="0"/>
              <a:t>with urinary catheter?</a:t>
            </a:r>
          </a:p>
          <a:p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609600" y="2209800"/>
            <a:ext cx="2824163" cy="0"/>
          </a:xfrm>
          <a:prstGeom prst="line">
            <a:avLst/>
          </a:prstGeom>
          <a:ln w="12700">
            <a:solidFill>
              <a:srgbClr val="3E31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4648200" y="2204113"/>
            <a:ext cx="2824163" cy="0"/>
          </a:xfrm>
          <a:prstGeom prst="line">
            <a:avLst/>
          </a:prstGeom>
          <a:ln w="12700">
            <a:solidFill>
              <a:srgbClr val="3E31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5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BE3405"/>
                </a:solidFill>
              </a:rPr>
              <a:t>Preliminary results</a:t>
            </a:r>
            <a:endParaRPr lang="en-US" b="1" dirty="0">
              <a:solidFill>
                <a:srgbClr val="BE3405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9163" y="1828800"/>
            <a:ext cx="2514600" cy="381000"/>
          </a:xfrm>
          <a:ln w="19050">
            <a:noFill/>
          </a:ln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1800" dirty="0" smtClean="0"/>
              <a:t>Symptoms?</a:t>
            </a:r>
          </a:p>
          <a:p>
            <a:endParaRPr lang="en-US" sz="1800" dirty="0"/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6434869" y="1600200"/>
            <a:ext cx="2514600" cy="60960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dirty="0" smtClean="0"/>
              <a:t>Positive </a:t>
            </a:r>
            <a:r>
              <a:rPr lang="en-US" dirty="0" smtClean="0"/>
              <a:t>Cultures </a:t>
            </a:r>
            <a:r>
              <a:rPr lang="en-US" dirty="0" smtClean="0"/>
              <a:t>and Symptoms</a:t>
            </a:r>
          </a:p>
          <a:p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609600" y="2209800"/>
            <a:ext cx="2824163" cy="0"/>
          </a:xfrm>
          <a:prstGeom prst="line">
            <a:avLst/>
          </a:prstGeom>
          <a:ln w="12700">
            <a:solidFill>
              <a:srgbClr val="3E31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3985989" y="2209800"/>
            <a:ext cx="4853212" cy="0"/>
          </a:xfrm>
          <a:prstGeom prst="line">
            <a:avLst/>
          </a:prstGeom>
          <a:ln w="12700">
            <a:solidFill>
              <a:srgbClr val="3E31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96" y="2362200"/>
            <a:ext cx="2825496" cy="4091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989" y="2514600"/>
            <a:ext cx="4613033" cy="317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678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BE3405"/>
                </a:solidFill>
              </a:rPr>
              <a:t>Preliminary results</a:t>
            </a:r>
            <a:endParaRPr lang="en-US" b="1" dirty="0">
              <a:solidFill>
                <a:srgbClr val="BE3405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8534399" cy="381000"/>
          </a:xfrm>
          <a:ln w="19050">
            <a:noFill/>
          </a:ln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1800" dirty="0" smtClean="0"/>
              <a:t>Percentage of patients with specific symptoms and positive urine culture by month</a:t>
            </a:r>
          </a:p>
          <a:p>
            <a:endParaRPr lang="en-US" sz="1800" dirty="0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381000" y="2209800"/>
            <a:ext cx="8153401" cy="0"/>
          </a:xfrm>
          <a:prstGeom prst="line">
            <a:avLst/>
          </a:prstGeom>
          <a:ln w="12700">
            <a:solidFill>
              <a:srgbClr val="3E31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90800"/>
            <a:ext cx="5940425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47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BE3405"/>
                </a:solidFill>
              </a:rPr>
              <a:t>What next</a:t>
            </a:r>
            <a:endParaRPr lang="en-US" b="1" dirty="0">
              <a:solidFill>
                <a:srgbClr val="BE340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Continue data gathering and analysis</a:t>
            </a:r>
          </a:p>
          <a:p>
            <a:pPr lvl="1"/>
            <a:r>
              <a:rPr lang="en-US" u="sng" dirty="0" smtClean="0"/>
              <a:t>Consecutive</a:t>
            </a:r>
            <a:r>
              <a:rPr lang="en-US" dirty="0" smtClean="0"/>
              <a:t> ER patients &gt; 70 years</a:t>
            </a:r>
          </a:p>
          <a:p>
            <a:pPr lvl="1"/>
            <a:r>
              <a:rPr lang="en-US" dirty="0" smtClean="0"/>
              <a:t>Symptoms(s), antibiotic use, u/a, and u </a:t>
            </a:r>
            <a:r>
              <a:rPr lang="en-US" dirty="0" smtClean="0"/>
              <a:t>c/s</a:t>
            </a:r>
            <a:endParaRPr lang="en-US" dirty="0" smtClean="0"/>
          </a:p>
          <a:p>
            <a:r>
              <a:rPr lang="en-US" dirty="0" smtClean="0"/>
              <a:t>Expand data</a:t>
            </a:r>
          </a:p>
          <a:p>
            <a:pPr lvl="1"/>
            <a:r>
              <a:rPr lang="en-US" dirty="0" smtClean="0"/>
              <a:t>Antibiotic indicated?</a:t>
            </a:r>
          </a:p>
          <a:p>
            <a:pPr lvl="1"/>
            <a:r>
              <a:rPr lang="en-US" dirty="0" smtClean="0"/>
              <a:t>Antibiotic appropriate? (pathogen, sensitivity, etc.)</a:t>
            </a:r>
          </a:p>
          <a:p>
            <a:pPr lvl="1"/>
            <a:r>
              <a:rPr lang="en-US" dirty="0" smtClean="0"/>
              <a:t>Identify factors for unwarranted antibiotic use and “wrong” antibiotic choice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6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BE3405"/>
                </a:solidFill>
              </a:rPr>
              <a:t>What next</a:t>
            </a:r>
            <a:endParaRPr lang="en-US" b="1" dirty="0">
              <a:solidFill>
                <a:srgbClr val="BE340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 smtClean="0"/>
              <a:t>Continue education on symptom based decision making</a:t>
            </a:r>
          </a:p>
          <a:p>
            <a:r>
              <a:rPr lang="en-US" dirty="0" smtClean="0"/>
              <a:t>Remove reflex orders (ER, CPOE)</a:t>
            </a:r>
          </a:p>
          <a:p>
            <a:r>
              <a:rPr lang="en-US" dirty="0" smtClean="0"/>
              <a:t>Survey to assess knowledge/awareness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ind areas of weakness and reinforce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74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BE3405"/>
                </a:solidFill>
              </a:rPr>
              <a:t>Thank you!</a:t>
            </a:r>
            <a:endParaRPr lang="en-US" b="1" dirty="0">
              <a:solidFill>
                <a:srgbClr val="BE3405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8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3E311E"/>
      </a:dk1>
      <a:lt1>
        <a:sysClr val="window" lastClr="FFFFFF"/>
      </a:lt1>
      <a:dk2>
        <a:srgbClr val="1F497D"/>
      </a:dk2>
      <a:lt2>
        <a:srgbClr val="EEECE1"/>
      </a:lt2>
      <a:accent1>
        <a:srgbClr val="BE340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237</Words>
  <Application>Microsoft Office PowerPoint</Application>
  <PresentationFormat>On-screen Show (4:3)</PresentationFormat>
  <Paragraphs>55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MetroWest Medical Center</vt:lpstr>
      <vt:lpstr>Goals</vt:lpstr>
      <vt:lpstr>What we did</vt:lpstr>
      <vt:lpstr>Preliminary results</vt:lpstr>
      <vt:lpstr>Preliminary results</vt:lpstr>
      <vt:lpstr>Preliminary results</vt:lpstr>
      <vt:lpstr>Preliminary results</vt:lpstr>
      <vt:lpstr>What next</vt:lpstr>
      <vt:lpstr>What next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drp</dc:creator>
  <cp:lastModifiedBy>Owner</cp:lastModifiedBy>
  <cp:revision>21</cp:revision>
  <dcterms:created xsi:type="dcterms:W3CDTF">2013-06-10T01:05:47Z</dcterms:created>
  <dcterms:modified xsi:type="dcterms:W3CDTF">2013-06-14T14:51:42Z</dcterms:modified>
</cp:coreProperties>
</file>